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1"/>
  </p:notesMasterIdLst>
  <p:sldIdLst>
    <p:sldId id="492" r:id="rId2"/>
    <p:sldId id="493" r:id="rId3"/>
    <p:sldId id="495" r:id="rId4"/>
    <p:sldId id="487" r:id="rId5"/>
    <p:sldId id="485" r:id="rId6"/>
    <p:sldId id="496" r:id="rId7"/>
    <p:sldId id="490" r:id="rId8"/>
    <p:sldId id="281" r:id="rId9"/>
    <p:sldId id="494" r:id="rId10"/>
    <p:sldId id="282" r:id="rId11"/>
    <p:sldId id="447" r:id="rId12"/>
    <p:sldId id="316" r:id="rId13"/>
    <p:sldId id="324" r:id="rId14"/>
    <p:sldId id="393" r:id="rId15"/>
    <p:sldId id="339" r:id="rId16"/>
    <p:sldId id="423" r:id="rId17"/>
    <p:sldId id="433" r:id="rId18"/>
    <p:sldId id="435" r:id="rId19"/>
    <p:sldId id="437" r:id="rId20"/>
    <p:sldId id="438" r:id="rId21"/>
    <p:sldId id="440" r:id="rId22"/>
    <p:sldId id="441" r:id="rId23"/>
    <p:sldId id="442" r:id="rId24"/>
    <p:sldId id="443" r:id="rId25"/>
    <p:sldId id="448" r:id="rId26"/>
    <p:sldId id="343" r:id="rId27"/>
    <p:sldId id="461" r:id="rId28"/>
    <p:sldId id="449" r:id="rId29"/>
    <p:sldId id="427" r:id="rId30"/>
    <p:sldId id="428" r:id="rId31"/>
    <p:sldId id="467" r:id="rId32"/>
    <p:sldId id="418" r:id="rId33"/>
    <p:sldId id="465" r:id="rId34"/>
    <p:sldId id="468" r:id="rId35"/>
    <p:sldId id="470" r:id="rId36"/>
    <p:sldId id="469" r:id="rId37"/>
    <p:sldId id="475" r:id="rId38"/>
    <p:sldId id="471" r:id="rId39"/>
    <p:sldId id="477" r:id="rId40"/>
    <p:sldId id="478" r:id="rId41"/>
    <p:sldId id="479" r:id="rId42"/>
    <p:sldId id="480" r:id="rId43"/>
    <p:sldId id="481" r:id="rId44"/>
    <p:sldId id="430" r:id="rId45"/>
    <p:sldId id="328" r:id="rId46"/>
    <p:sldId id="432" r:id="rId47"/>
    <p:sldId id="426" r:id="rId48"/>
    <p:sldId id="444" r:id="rId49"/>
    <p:sldId id="484" r:id="rId50"/>
  </p:sldIdLst>
  <p:sldSz cx="12192000" cy="6858000"/>
  <p:notesSz cx="6858000" cy="9144000"/>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OT PAPER" id="{FFC692BE-924D-4503-B90F-7F9BDE853506}">
          <p14:sldIdLst>
            <p14:sldId id="492"/>
            <p14:sldId id="493"/>
            <p14:sldId id="495"/>
            <p14:sldId id="487"/>
            <p14:sldId id="485"/>
            <p14:sldId id="496"/>
            <p14:sldId id="490"/>
          </p14:sldIdLst>
        </p14:sectio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17580"/>
    <a:srgbClr val="7C8A92"/>
    <a:srgbClr val="909BA1"/>
    <a:srgbClr val="A4ACB1"/>
    <a:srgbClr val="28A0C5"/>
    <a:srgbClr val="B3ECE9"/>
    <a:srgbClr val="1171BE"/>
    <a:srgbClr val="EDB120"/>
    <a:srgbClr val="050909"/>
    <a:srgbClr val="6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0482" autoAdjust="0"/>
  </p:normalViewPr>
  <p:slideViewPr>
    <p:cSldViewPr snapToGrid="0">
      <p:cViewPr>
        <p:scale>
          <a:sx n="66" d="100"/>
          <a:sy n="66" d="100"/>
        </p:scale>
        <p:origin x="2574" y="113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06" imgH="306" progId="TCLayout.ActiveDocument.1">
                  <p:embed/>
                </p:oleObj>
              </mc:Choice>
              <mc:Fallback>
                <p:oleObj name="think-cell Slid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2.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93.png"/><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8.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2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5.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1030.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notesSlide" Target="../notesSlides/notesSlide1.xml"/><Relationship Id="rId7" Type="http://schemas.openxmlformats.org/officeDocument/2006/relationships/image" Target="../media/image81.png"/><Relationship Id="rId12" Type="http://schemas.openxmlformats.org/officeDocument/2006/relationships/image" Target="../media/image108.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107.png"/><Relationship Id="rId5" Type="http://schemas.openxmlformats.org/officeDocument/2006/relationships/image" Target="../media/image1.emf"/><Relationship Id="rId10" Type="http://schemas.openxmlformats.org/officeDocument/2006/relationships/image" Target="../media/image106.png"/><Relationship Id="rId4" Type="http://schemas.openxmlformats.org/officeDocument/2006/relationships/oleObject" Target="../embeddings/oleObject3.bin"/><Relationship Id="rId9" Type="http://schemas.openxmlformats.org/officeDocument/2006/relationships/image" Target="../media/image1050.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6.png"/><Relationship Id="rId7" Type="http://schemas.openxmlformats.org/officeDocument/2006/relationships/diagramQuickStyle" Target="../diagrams/quickStyle2.xml"/><Relationship Id="rId12"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6.png"/><Relationship Id="rId5" Type="http://schemas.openxmlformats.org/officeDocument/2006/relationships/diagramData" Target="../diagrams/data2.xml"/><Relationship Id="rId10" Type="http://schemas.openxmlformats.org/officeDocument/2006/relationships/image" Target="../media/image48.png"/><Relationship Id="rId4" Type="http://schemas.openxmlformats.org/officeDocument/2006/relationships/image" Target="../media/image47.png"/><Relationship Id="rId9" Type="http://schemas.microsoft.com/office/2007/relationships/diagramDrawing" Target="../diagrams/drawing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video" Target="../media/media2.mp4"/><Relationship Id="rId16" Type="http://schemas.openxmlformats.org/officeDocument/2006/relationships/image" Target="../media/image60.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19" Type="http://schemas.openxmlformats.org/officeDocument/2006/relationships/diagramLayout" Target="../diagrams/layout4.xml"/><Relationship Id="rId4" Type="http://schemas.openxmlformats.org/officeDocument/2006/relationships/notesSlide" Target="../notesSlides/notesSlide25.xml"/><Relationship Id="rId9" Type="http://schemas.openxmlformats.org/officeDocument/2006/relationships/image" Target="../media/image53.png"/><Relationship Id="rId14" Type="http://schemas.openxmlformats.org/officeDocument/2006/relationships/image" Target="../media/image58.svg"/><Relationship Id="rId22" Type="http://schemas.microsoft.com/office/2007/relationships/diagramDrawing" Target="../diagrams/drawing4.xml"/></Relationships>
</file>

<file path=ppt/slides/_rels/slide32.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63.png"/><Relationship Id="rId7" Type="http://schemas.openxmlformats.org/officeDocument/2006/relationships/image" Target="../media/image65.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64.emf"/><Relationship Id="rId10" Type="http://schemas.openxmlformats.org/officeDocument/2006/relationships/image" Target="../media/image67.png"/><Relationship Id="rId4" Type="http://schemas.openxmlformats.org/officeDocument/2006/relationships/package" Target="../embeddings/Microsoft_PowerPoint_Presentation.pptx"/><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png"/><Relationship Id="rId3" Type="http://schemas.openxmlformats.org/officeDocument/2006/relationships/oleObject" Target="../embeddings/oleObject4.bin"/><Relationship Id="rId7" Type="http://schemas.openxmlformats.org/officeDocument/2006/relationships/image" Target="../media/image11.png"/><Relationship Id="rId12" Type="http://schemas.openxmlformats.org/officeDocument/2006/relationships/image" Target="../media/image75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3.png"/><Relationship Id="rId3" Type="http://schemas.openxmlformats.org/officeDocument/2006/relationships/image" Target="../media/image71.png"/><Relationship Id="rId7" Type="http://schemas.openxmlformats.org/officeDocument/2006/relationships/image" Target="../media/image49.png"/><Relationship Id="rId12" Type="http://schemas.openxmlformats.org/officeDocument/2006/relationships/image" Target="../media/image52.svg"/><Relationship Id="rId2" Type="http://schemas.openxmlformats.org/officeDocument/2006/relationships/notesSlide" Target="../notesSlides/notesSlide37.xml"/><Relationship Id="rId16" Type="http://schemas.openxmlformats.org/officeDocument/2006/relationships/image" Target="../media/image60.svg"/><Relationship Id="rId1" Type="http://schemas.openxmlformats.org/officeDocument/2006/relationships/slideLayout" Target="../slideLayouts/slideLayout8.xml"/><Relationship Id="rId6" Type="http://schemas.openxmlformats.org/officeDocument/2006/relationships/image" Target="../media/image56.svg"/><Relationship Id="rId11" Type="http://schemas.openxmlformats.org/officeDocument/2006/relationships/image" Target="../media/image51.png"/><Relationship Id="rId5" Type="http://schemas.openxmlformats.org/officeDocument/2006/relationships/image" Target="../media/image55.png"/><Relationship Id="rId15" Type="http://schemas.openxmlformats.org/officeDocument/2006/relationships/image" Target="../media/image59.png"/><Relationship Id="rId10" Type="http://schemas.openxmlformats.org/officeDocument/2006/relationships/image" Target="../media/image58.svg"/><Relationship Id="rId4" Type="http://schemas.openxmlformats.org/officeDocument/2006/relationships/image" Target="../media/image72.svg"/><Relationship Id="rId9" Type="http://schemas.openxmlformats.org/officeDocument/2006/relationships/image" Target="../media/image57.png"/><Relationship Id="rId14" Type="http://schemas.openxmlformats.org/officeDocument/2006/relationships/image" Target="../media/image54.svg"/></Relationships>
</file>

<file path=ppt/slides/_rels/slide45.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5.bin"/><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6.xml"/><Relationship Id="rId11" Type="http://schemas.openxmlformats.org/officeDocument/2006/relationships/image" Target="../media/image890.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 Id="rId1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12" Type="http://schemas.openxmlformats.org/officeDocument/2006/relationships/image" Target="../media/image16.svg"/><Relationship Id="rId2" Type="http://schemas.openxmlformats.org/officeDocument/2006/relationships/slideLayout" Target="../slideLayouts/slideLayout8.xml"/><Relationship Id="rId1" Type="http://schemas.openxmlformats.org/officeDocument/2006/relationships/tags" Target="../tags/tag7.xml"/><Relationship Id="rId11"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emf"/><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10.png"/><Relationship Id="rId11" Type="http://schemas.openxmlformats.org/officeDocument/2006/relationships/image" Target="../media/image21.png"/><Relationship Id="rId5" Type="http://schemas.openxmlformats.org/officeDocument/2006/relationships/image" Target="../media/image62.png"/><Relationship Id="rId10" Type="http://schemas.openxmlformats.org/officeDocument/2006/relationships/image" Target="../media/image110.png"/><Relationship Id="rId4" Type="http://schemas.openxmlformats.org/officeDocument/2006/relationships/image" Target="../media/image3.jp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10.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m:t>
                              </m:r>
                            </m:e>
                            <m:sub>
                              <m:r>
                                <a:rPr lang="de-DE" sz="1100" i="1" dirty="0">
                                  <a:latin typeface="Cambria Math" panose="02040503050406030204" pitchFamily="18" charset="0"/>
                                </a:rPr>
                                <m:t>𝑚𝑎𝑥</m:t>
                              </m:r>
                            </m:sub>
                          </m:sSub>
                        </m:oMath>
                      </a14:m>
                      <a:endParaRPr lang="de-DE" sz="1100" dirty="0"/>
                    </a:p>
                  </p:txBody>
                </p:sp>
              </mc:Choice>
              <mc:Fallback xmlns="">
                <p:sp>
                  <p:nvSpPr>
                    <p:cNvPr id="12" name="Rechteck 11">
                      <a:extLst>
                        <a:ext uri="{FF2B5EF4-FFF2-40B4-BE49-F238E27FC236}">
                          <a16:creationId xmlns:a16="http://schemas.microsoft.com/office/drawing/2014/main" id="{1BE3AB88-CB6F-7694-EAFC-4B263D45932A}"/>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1111"/>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1x18 (from 1x288)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10</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11</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D0F085F5-0C17-805C-813F-158BE4DA7C22}"/>
              </a:ext>
            </a:extLst>
          </p:cNvPr>
          <p:cNvGrpSpPr/>
          <p:nvPr/>
        </p:nvGrpSpPr>
        <p:grpSpPr>
          <a:xfrm>
            <a:off x="1522483" y="516525"/>
            <a:ext cx="4033342" cy="5277067"/>
            <a:chOff x="5853855" y="270987"/>
            <a:chExt cx="4033342" cy="5277067"/>
          </a:xfrm>
        </p:grpSpPr>
        <p:grpSp>
          <p:nvGrpSpPr>
            <p:cNvPr id="9" name="Gruppieren 8">
              <a:extLst>
                <a:ext uri="{FF2B5EF4-FFF2-40B4-BE49-F238E27FC236}">
                  <a16:creationId xmlns:a16="http://schemas.microsoft.com/office/drawing/2014/main" id="{C0C19225-490A-98BF-3FDD-6454D5C99509}"/>
                </a:ext>
              </a:extLst>
            </p:cNvPr>
            <p:cNvGrpSpPr/>
            <p:nvPr/>
          </p:nvGrpSpPr>
          <p:grpSpPr>
            <a:xfrm>
              <a:off x="5853855" y="270987"/>
              <a:ext cx="4033342" cy="5277067"/>
              <a:chOff x="5334658" y="240437"/>
              <a:chExt cx="4033342" cy="527706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27706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706744" y="260149"/>
                <a:ext cx="3394079" cy="1667167"/>
                <a:chOff x="5019674" y="260149"/>
                <a:chExt cx="3394079" cy="1667167"/>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4" name="Rectangle 21">
                      <a:extLst>
                        <a:ext uri="{FF2B5EF4-FFF2-40B4-BE49-F238E27FC236}">
                          <a16:creationId xmlns:a16="http://schemas.microsoft.com/office/drawing/2014/main" id="{2FCDC64E-8D5A-CFE4-C547-A1D1A3BF6F35}"/>
                        </a:ext>
                      </a:extLst>
                    </p:cNvPr>
                    <p:cNvSpPr/>
                    <p:nvPr/>
                  </p:nvSpPr>
                  <p:spPr>
                    <a:xfrm>
                      <a:off x="5019674" y="260149"/>
                      <a:ext cx="3394079" cy="1221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900" kern="1200" dirty="0">
                          <a:solidFill>
                            <a:schemeClr val="tx1"/>
                          </a:solidFill>
                          <a:latin typeface="Daimler CS" pitchFamily="2" charset="0"/>
                        </a:rPr>
                        <a:t>Concatenation of the prediction network output </a:t>
                      </a:r>
                      <a14:m>
                        <m:oMath xmlns:m="http://schemas.openxmlformats.org/officeDocument/2006/math">
                          <m:sSub>
                            <m:sSubPr>
                              <m:ctrlP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ctrlPr>
                            </m:sSubPr>
                            <m:e>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𝑋</m:t>
                              </m:r>
                            </m:e>
                            <m:sub>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𝑡</m:t>
                              </m:r>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,1:</m:t>
                              </m:r>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𝑛</m:t>
                              </m:r>
                            </m:sub>
                          </m:sSub>
                        </m:oMath>
                      </a14:m>
                      <a:r>
                        <a:rPr lang="en-US" sz="900" kern="1200" dirty="0">
                          <a:solidFill>
                            <a:schemeClr val="tx1"/>
                          </a:solidFill>
                          <a:latin typeface="Daimler CS" pitchFamily="2" charset="0"/>
                        </a:rPr>
                        <a:t> and the multiple sensor objects </a:t>
                      </a:r>
                      <a14:m>
                        <m:oMath xmlns:m="http://schemas.openxmlformats.org/officeDocument/2006/math">
                          <m:sSub>
                            <m:sSubPr>
                              <m:ctrlPr>
                                <a:rPr lang="de-DE" sz="900" i="1">
                                  <a:solidFill>
                                    <a:srgbClr val="000000"/>
                                  </a:solidFill>
                                  <a:latin typeface="Cambria Math" panose="02040503050406030204" pitchFamily="18" charset="0"/>
                                </a:rPr>
                              </m:ctrlPr>
                            </m:sSubPr>
                            <m:e>
                              <m:r>
                                <m:rPr>
                                  <m:sty m:val="p"/>
                                </m:rPr>
                                <a:rPr lang="de-DE" sz="900">
                                  <a:solidFill>
                                    <a:srgbClr val="000000"/>
                                  </a:solidFill>
                                  <a:latin typeface="Cambria Math" panose="02040503050406030204" pitchFamily="18" charset="0"/>
                                </a:rPr>
                                <m:t>Z</m:t>
                              </m:r>
                            </m:e>
                            <m:sub>
                              <m:r>
                                <m:rPr>
                                  <m:sty m:val="p"/>
                                </m:rPr>
                                <a:rPr lang="de-DE" sz="900">
                                  <a:solidFill>
                                    <a:srgbClr val="000000"/>
                                  </a:solidFill>
                                  <a:latin typeface="Cambria Math" panose="02040503050406030204" pitchFamily="18" charset="0"/>
                                </a:rPr>
                                <m:t>t</m:t>
                              </m:r>
                              <m:r>
                                <a:rPr lang="de-DE" sz="900">
                                  <a:solidFill>
                                    <a:srgbClr val="000000"/>
                                  </a:solidFill>
                                  <a:latin typeface="Cambria Math" panose="02040503050406030204" pitchFamily="18" charset="0"/>
                                </a:rPr>
                                <m:t>,1:</m:t>
                              </m:r>
                              <m:r>
                                <a:rPr lang="de-DE" sz="900">
                                  <a:solidFill>
                                    <a:srgbClr val="000000"/>
                                  </a:solidFill>
                                  <a:latin typeface="Cambria Math" panose="02040503050406030204" pitchFamily="18" charset="0"/>
                                </a:rPr>
                                <m:t>𝑚</m:t>
                              </m:r>
                            </m:sub>
                          </m:sSub>
                        </m:oMath>
                      </a14:m>
                      <a:r>
                        <a:rPr lang="en-US" sz="900" kern="1200" dirty="0">
                          <a:solidFill>
                            <a:schemeClr val="tx1"/>
                          </a:solidFill>
                          <a:latin typeface="Daimler CS" pitchFamily="2" charset="0"/>
                        </a:rPr>
                        <a:t> </a:t>
                      </a:r>
                      <a:r>
                        <a:rPr kumimoji="0" lang="en-US" sz="900" b="0" i="0" u="none" strike="noStrike" kern="1200" cap="none" spc="0" normalizeH="0" baseline="0" noProof="0" dirty="0">
                          <a:ln>
                            <a:noFill/>
                          </a:ln>
                          <a:solidFill>
                            <a:srgbClr val="0A2830"/>
                          </a:solidFill>
                          <a:effectLst/>
                          <a:uLnTx/>
                          <a:uFillTx/>
                          <a:latin typeface="Daimler CS" pitchFamily="2" charset="0"/>
                          <a:sym typeface="Arial"/>
                        </a:rPr>
                        <a:t>at timestep t</a:t>
                      </a:r>
                      <a:endParaRPr lang="en-US" sz="900" kern="1200" dirty="0">
                        <a:solidFill>
                          <a:schemeClr val="tx1"/>
                        </a:solidFill>
                        <a:latin typeface="Daimler CS" pitchFamily="2" charset="0"/>
                      </a:endParaRPr>
                    </a:p>
                  </p:txBody>
                </p:sp>
              </mc:Choice>
              <mc:Fallback xmlns="">
                <p:sp>
                  <p:nvSpPr>
                    <p:cNvPr id="2234" name="Rectangle 21">
                      <a:extLst>
                        <a:ext uri="{FF2B5EF4-FFF2-40B4-BE49-F238E27FC236}">
                          <a16:creationId xmlns:a16="http://schemas.microsoft.com/office/drawing/2014/main" id="{2FCDC64E-8D5A-CFE4-C547-A1D1A3BF6F35}"/>
                        </a:ext>
                      </a:extLst>
                    </p:cNvPr>
                    <p:cNvSpPr>
                      <a:spLocks noRot="1" noChangeAspect="1" noMove="1" noResize="1" noEditPoints="1" noAdjustHandles="1" noChangeArrowheads="1" noChangeShapeType="1" noTextEdit="1"/>
                    </p:cNvSpPr>
                    <p:nvPr/>
                  </p:nvSpPr>
                  <p:spPr>
                    <a:xfrm>
                      <a:off x="5019674" y="260149"/>
                      <a:ext cx="3394079" cy="1221015"/>
                    </a:xfrm>
                    <a:prstGeom prst="rect">
                      <a:avLst/>
                    </a:prstGeom>
                    <a:blipFill>
                      <a:blip r:embed="rId7"/>
                      <a:stretch>
                        <a:fillRect/>
                      </a:stretch>
                    </a:blipFill>
                    <a:ln w="31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8"/>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9"/>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1"/>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58849"/>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2"/>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3"/>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4809775"/>
                <a:ext cx="4033339" cy="7077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900" kern="1200" dirty="0">
                    <a:solidFill>
                      <a:schemeClr val="tx1"/>
                    </a:solidFill>
                    <a:latin typeface="Daimler CS" pitchFamily="2" charset="0"/>
                  </a:rPr>
                  <a:t>One-hot with 18 classes for each track</a:t>
                </a:r>
              </a:p>
              <a:p>
                <a:pPr defTabSz="180000">
                  <a:buClrTx/>
                  <a:defRPr/>
                </a:pPr>
                <a:r>
                  <a:rPr lang="en-US" sz="900" kern="1200" dirty="0">
                    <a:solidFill>
                      <a:schemeClr val="tx1"/>
                    </a:solidFill>
                    <a:latin typeface="Daimler CS" pitchFamily="2" charset="0"/>
                  </a:rPr>
                  <a:t>Class 1 to 16 possible track assignment</a:t>
                </a:r>
              </a:p>
              <a:p>
                <a:pPr defTabSz="180000">
                  <a:buClrTx/>
                  <a:defRPr/>
                </a:pPr>
                <a:r>
                  <a:rPr lang="en-US" sz="900" kern="1200" dirty="0">
                    <a:solidFill>
                      <a:schemeClr val="tx1"/>
                    </a:solidFill>
                    <a:latin typeface="Daimler CS" pitchFamily="2" charset="0"/>
                  </a:rPr>
                  <a:t>Class 17 no track assignment (new sensor object)</a:t>
                </a:r>
              </a:p>
              <a:p>
                <a:pPr defTabSz="180000">
                  <a:buClrTx/>
                  <a:defRPr/>
                </a:pPr>
                <a:r>
                  <a:rPr lang="en-US" sz="900" kern="1200" dirty="0">
                    <a:solidFill>
                      <a:schemeClr val="tx1"/>
                    </a:solidFill>
                    <a:latin typeface="Daimler CS" pitchFamily="2" charset="0"/>
                  </a:rPr>
                  <a:t>Class 18 no sensor object  </a:t>
                </a:r>
              </a:p>
            </p:txBody>
          </p:sp>
          <p:grpSp>
            <p:nvGrpSpPr>
              <p:cNvPr id="7" name="Gruppieren 6">
                <a:extLst>
                  <a:ext uri="{FF2B5EF4-FFF2-40B4-BE49-F238E27FC236}">
                    <a16:creationId xmlns:a16="http://schemas.microsoft.com/office/drawing/2014/main" id="{008C5174-0B15-9766-8C09-E24CAE70EC86}"/>
                  </a:ext>
                </a:extLst>
              </p:cNvPr>
              <p:cNvGrpSpPr/>
              <p:nvPr/>
            </p:nvGrpSpPr>
            <p:grpSpPr>
              <a:xfrm>
                <a:off x="7166464" y="1894922"/>
                <a:ext cx="1478882" cy="998688"/>
                <a:chOff x="7166464" y="1894922"/>
                <a:chExt cx="1478882" cy="998688"/>
              </a:xfrm>
            </p:grpSpPr>
            <p:sp>
              <p:nvSpPr>
                <p:cNvPr id="3" name="Rectangle 21">
                  <a:extLst>
                    <a:ext uri="{FF2B5EF4-FFF2-40B4-BE49-F238E27FC236}">
                      <a16:creationId xmlns:a16="http://schemas.microsoft.com/office/drawing/2014/main" id="{1B1D4817-0F8B-F72B-B0ED-884E83D6A11C}"/>
                    </a:ext>
                  </a:extLst>
                </p:cNvPr>
                <p:cNvSpPr/>
                <p:nvPr/>
              </p:nvSpPr>
              <p:spPr>
                <a:xfrm>
                  <a:off x="7166464" y="1894922"/>
                  <a:ext cx="1315875"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a:t>
                  </a:r>
                </a:p>
              </p:txBody>
            </p:sp>
            <p:sp>
              <p:nvSpPr>
                <p:cNvPr id="5" name="Rectangle 21">
                  <a:extLst>
                    <a:ext uri="{FF2B5EF4-FFF2-40B4-BE49-F238E27FC236}">
                      <a16:creationId xmlns:a16="http://schemas.microsoft.com/office/drawing/2014/main" id="{B397096F-144E-8BB1-90AF-BECD83CEBD28}"/>
                    </a:ext>
                  </a:extLst>
                </p:cNvPr>
                <p:cNvSpPr/>
                <p:nvPr/>
              </p:nvSpPr>
              <p:spPr>
                <a:xfrm>
                  <a:off x="7170906" y="2541432"/>
                  <a:ext cx="1474440" cy="35217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endParaRPr lang="en-US" sz="800" kern="1200" dirty="0">
                    <a:solidFill>
                      <a:schemeClr val="tx1"/>
                    </a:solidFill>
                    <a:latin typeface="Daimler CS" pitchFamily="2" charset="0"/>
                  </a:endParaRPr>
                </a:p>
              </p:txBody>
            </p:sp>
            <p:sp>
              <p:nvSpPr>
                <p:cNvPr id="6" name="Rectangle 21">
                  <a:extLst>
                    <a:ext uri="{FF2B5EF4-FFF2-40B4-BE49-F238E27FC236}">
                      <a16:creationId xmlns:a16="http://schemas.microsoft.com/office/drawing/2014/main" id="{DC121C3C-2D66-653C-8D87-5FFB77680A5C}"/>
                    </a:ext>
                  </a:extLst>
                </p:cNvPr>
                <p:cNvSpPr/>
                <p:nvPr/>
              </p:nvSpPr>
              <p:spPr>
                <a:xfrm>
                  <a:off x="7170908" y="2317783"/>
                  <a:ext cx="1311431"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grpSp>
        </p:grpSp>
        <p:sp>
          <p:nvSpPr>
            <p:cNvPr id="12" name="Rectangle 21">
              <a:extLst>
                <a:ext uri="{FF2B5EF4-FFF2-40B4-BE49-F238E27FC236}">
                  <a16:creationId xmlns:a16="http://schemas.microsoft.com/office/drawing/2014/main" id="{2D4AA489-7782-DC3A-82DE-FEF849693206}"/>
                </a:ext>
              </a:extLst>
            </p:cNvPr>
            <p:cNvSpPr/>
            <p:nvPr/>
          </p:nvSpPr>
          <p:spPr>
            <a:xfrm>
              <a:off x="7683379" y="2862165"/>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3" name="Rectangle 21">
              <a:extLst>
                <a:ext uri="{FF2B5EF4-FFF2-40B4-BE49-F238E27FC236}">
                  <a16:creationId xmlns:a16="http://schemas.microsoft.com/office/drawing/2014/main" id="{C5BDAAB1-4013-4308-AC12-CCE766C84D52}"/>
                </a:ext>
              </a:extLst>
            </p:cNvPr>
            <p:cNvSpPr/>
            <p:nvPr/>
          </p:nvSpPr>
          <p:spPr>
            <a:xfrm>
              <a:off x="7700700" y="4492337"/>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layer</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25</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28</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1" name="Group 10">
            <a:extLst>
              <a:ext uri="{FF2B5EF4-FFF2-40B4-BE49-F238E27FC236}">
                <a16:creationId xmlns:a16="http://schemas.microsoft.com/office/drawing/2014/main" id="{D52DEEE9-A745-6B83-DE0C-365966803232}"/>
              </a:ext>
            </a:extLst>
          </p:cNvPr>
          <p:cNvGrpSpPr/>
          <p:nvPr/>
        </p:nvGrpSpPr>
        <p:grpSpPr>
          <a:xfrm>
            <a:off x="1930833" y="588462"/>
            <a:ext cx="8343034" cy="5400000"/>
            <a:chOff x="1930833" y="588462"/>
            <a:chExt cx="8343034" cy="5400000"/>
          </a:xfrm>
        </p:grpSpPr>
        <p:grpSp>
          <p:nvGrpSpPr>
            <p:cNvPr id="10" name="Gruppieren 9">
              <a:extLst>
                <a:ext uri="{FF2B5EF4-FFF2-40B4-BE49-F238E27FC236}">
                  <a16:creationId xmlns:a16="http://schemas.microsoft.com/office/drawing/2014/main" id="{1A057590-7352-CF29-3951-727D75620ACB}"/>
                </a:ext>
              </a:extLst>
            </p:cNvPr>
            <p:cNvGrpSpPr/>
            <p:nvPr/>
          </p:nvGrpSpPr>
          <p:grpSpPr>
            <a:xfrm>
              <a:off x="1930833" y="588462"/>
              <a:ext cx="8343034" cy="5400000"/>
              <a:chOff x="1930833" y="588462"/>
              <a:chExt cx="8343034" cy="5400000"/>
            </a:xfrm>
          </p:grpSpPr>
          <p:pic>
            <p:nvPicPr>
              <p:cNvPr id="8" name="Grafik 7" descr="Ein Bild, das Text, Screenshot, Kreis, Diagramm enthält.&#10;&#10;Automatisch generierte Beschreibung">
                <a:extLst>
                  <a:ext uri="{FF2B5EF4-FFF2-40B4-BE49-F238E27FC236}">
                    <a16:creationId xmlns:a16="http://schemas.microsoft.com/office/drawing/2014/main" id="{5435B240-9437-8F61-B546-F3D29A194304}"/>
                  </a:ext>
                </a:extLst>
              </p:cNvPr>
              <p:cNvPicPr>
                <a:picLocks noChangeAspect="1"/>
              </p:cNvPicPr>
              <p:nvPr/>
            </p:nvPicPr>
            <p:blipFill rotWithShape="1">
              <a:blip r:embed="rId2"/>
              <a:srcRect r="31395"/>
              <a:stretch/>
            </p:blipFill>
            <p:spPr>
              <a:xfrm>
                <a:off x="1930833" y="588462"/>
                <a:ext cx="6636557" cy="54000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D99EA4AD-09F4-FA75-2173-396FE5EF7161}"/>
                  </a:ext>
                </a:extLst>
              </p:cNvPr>
              <p:cNvPicPr>
                <a:picLocks noChangeAspect="1"/>
              </p:cNvPicPr>
              <p:nvPr/>
            </p:nvPicPr>
            <p:blipFill rotWithShape="1">
              <a:blip r:embed="rId2"/>
              <a:srcRect l="67235" t="12582" r="13249" b="2454"/>
              <a:stretch/>
            </p:blipFill>
            <p:spPr>
              <a:xfrm>
                <a:off x="8051800" y="588462"/>
                <a:ext cx="2222067" cy="5400000"/>
              </a:xfrm>
              <a:prstGeom prst="rect">
                <a:avLst/>
              </a:prstGeom>
            </p:spPr>
          </p:pic>
        </p:grpSp>
        <p:sp>
          <p:nvSpPr>
            <p:cNvPr id="3" name="Rectangle 2">
              <a:extLst>
                <a:ext uri="{FF2B5EF4-FFF2-40B4-BE49-F238E27FC236}">
                  <a16:creationId xmlns:a16="http://schemas.microsoft.com/office/drawing/2014/main" id="{3224AFE1-1F15-86E3-D5AC-359B19E2D0B5}"/>
                </a:ext>
              </a:extLst>
            </p:cNvPr>
            <p:cNvSpPr/>
            <p:nvPr/>
          </p:nvSpPr>
          <p:spPr>
            <a:xfrm>
              <a:off x="4133851" y="4883150"/>
              <a:ext cx="720000" cy="215900"/>
            </a:xfrm>
            <a:prstGeom prst="rect">
              <a:avLst/>
            </a:prstGeom>
            <a:solidFill>
              <a:srgbClr val="A4AC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11,9%</a:t>
              </a:r>
            </a:p>
          </p:txBody>
        </p:sp>
        <p:sp>
          <p:nvSpPr>
            <p:cNvPr id="4" name="Rectangle 3">
              <a:extLst>
                <a:ext uri="{FF2B5EF4-FFF2-40B4-BE49-F238E27FC236}">
                  <a16:creationId xmlns:a16="http://schemas.microsoft.com/office/drawing/2014/main" id="{9CD67A4C-511F-5FA9-6532-93DDAC4D1D8B}"/>
                </a:ext>
              </a:extLst>
            </p:cNvPr>
            <p:cNvSpPr/>
            <p:nvPr/>
          </p:nvSpPr>
          <p:spPr>
            <a:xfrm>
              <a:off x="3613151" y="3822700"/>
              <a:ext cx="720000" cy="215900"/>
            </a:xfrm>
            <a:prstGeom prst="rect">
              <a:avLst/>
            </a:prstGeom>
            <a:solidFill>
              <a:srgbClr val="909B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8,3%</a:t>
              </a:r>
            </a:p>
          </p:txBody>
        </p:sp>
        <p:sp>
          <p:nvSpPr>
            <p:cNvPr id="5" name="Rectangle 4">
              <a:extLst>
                <a:ext uri="{FF2B5EF4-FFF2-40B4-BE49-F238E27FC236}">
                  <a16:creationId xmlns:a16="http://schemas.microsoft.com/office/drawing/2014/main" id="{3BC3A732-A4EA-4BC0-682C-EBAD3C2DEC7F}"/>
                </a:ext>
              </a:extLst>
            </p:cNvPr>
            <p:cNvSpPr/>
            <p:nvPr/>
          </p:nvSpPr>
          <p:spPr>
            <a:xfrm>
              <a:off x="3644901" y="3078912"/>
              <a:ext cx="634999" cy="215900"/>
            </a:xfrm>
            <a:prstGeom prst="rect">
              <a:avLst/>
            </a:prstGeom>
            <a:solidFill>
              <a:srgbClr val="7C8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4,8%</a:t>
              </a:r>
            </a:p>
          </p:txBody>
        </p:sp>
        <p:sp>
          <p:nvSpPr>
            <p:cNvPr id="6" name="Rectangle 5">
              <a:extLst>
                <a:ext uri="{FF2B5EF4-FFF2-40B4-BE49-F238E27FC236}">
                  <a16:creationId xmlns:a16="http://schemas.microsoft.com/office/drawing/2014/main" id="{48974654-3F7D-66EF-9521-3E4E35546C3F}"/>
                </a:ext>
              </a:extLst>
            </p:cNvPr>
            <p:cNvSpPr/>
            <p:nvPr/>
          </p:nvSpPr>
          <p:spPr>
            <a:xfrm rot="1351850">
              <a:off x="3835021" y="2599583"/>
              <a:ext cx="612000" cy="253322"/>
            </a:xfrm>
            <a:prstGeom prst="rect">
              <a:avLst/>
            </a:prstGeom>
            <a:solidFill>
              <a:srgbClr val="6175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Rectangle 6">
              <a:extLst>
                <a:ext uri="{FF2B5EF4-FFF2-40B4-BE49-F238E27FC236}">
                  <a16:creationId xmlns:a16="http://schemas.microsoft.com/office/drawing/2014/main" id="{0E5AE05A-8718-EB70-2D95-A07E3C358263}"/>
                </a:ext>
              </a:extLst>
            </p:cNvPr>
            <p:cNvSpPr/>
            <p:nvPr/>
          </p:nvSpPr>
          <p:spPr>
            <a:xfrm>
              <a:off x="3818643" y="2555786"/>
              <a:ext cx="612000" cy="215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3,8%</a:t>
              </a:r>
            </a:p>
          </p:txBody>
        </p:sp>
      </p:grpSp>
    </p:spTree>
    <p:extLst>
      <p:ext uri="{BB962C8B-B14F-4D97-AF65-F5344CB8AC3E}">
        <p14:creationId xmlns:p14="http://schemas.microsoft.com/office/powerpoint/2010/main" val="158518416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34</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2782092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747381" y="365939"/>
            <a:ext cx="5044419" cy="5637311"/>
            <a:chOff x="2690231" y="196849"/>
            <a:chExt cx="5044419" cy="5637311"/>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96849"/>
              <a:ext cx="5044419" cy="5637311"/>
              <a:chOff x="2690231" y="196849"/>
              <a:chExt cx="5044419" cy="5637311"/>
            </a:xfrm>
          </p:grpSpPr>
          <p:sp>
            <p:nvSpPr>
              <p:cNvPr id="22" name="Rectangle 34">
                <a:extLst>
                  <a:ext uri="{FF2B5EF4-FFF2-40B4-BE49-F238E27FC236}">
                    <a16:creationId xmlns:a16="http://schemas.microsoft.com/office/drawing/2014/main" id="{BCC3C5A0-7C53-53ED-C307-DC03F5BA7D39}"/>
                  </a:ext>
                </a:extLst>
              </p:cNvPr>
              <p:cNvSpPr/>
              <p:nvPr/>
            </p:nvSpPr>
            <p:spPr>
              <a:xfrm>
                <a:off x="2722596" y="196850"/>
                <a:ext cx="5012054" cy="563731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49"/>
                <a:ext cx="4747775" cy="5637311"/>
                <a:chOff x="2690231" y="196849"/>
                <a:chExt cx="4747775" cy="5637311"/>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49"/>
                  <a:ext cx="4747775" cy="5637311"/>
                  <a:chOff x="2690231" y="196849"/>
                  <a:chExt cx="4747775" cy="5637311"/>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49"/>
                    <a:ext cx="4747775" cy="5637311"/>
                    <a:chOff x="2690231" y="196849"/>
                    <a:chExt cx="4747775" cy="5637311"/>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49"/>
                      <a:ext cx="4747775" cy="5637311"/>
                      <a:chOff x="2690231" y="196849"/>
                      <a:chExt cx="4747775" cy="5637311"/>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49"/>
                        <a:ext cx="4747775" cy="5637311"/>
                        <a:chOff x="4445879" y="-158353"/>
                        <a:chExt cx="4747775" cy="5637311"/>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3"/>
                          <a:ext cx="4747775" cy="5637311"/>
                          <a:chOff x="4445879" y="-158353"/>
                          <a:chExt cx="4747775" cy="5637311"/>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3"/>
                            <a:ext cx="4747775" cy="5637311"/>
                            <a:chOff x="4618443" y="-5197"/>
                            <a:chExt cx="4747775" cy="5637311"/>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7"/>
                              <a:ext cx="3980214" cy="4026613"/>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747775" cy="5605221"/>
                              <a:chOff x="4618443" y="26893"/>
                              <a:chExt cx="4747775" cy="5605221"/>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747775" cy="5605221"/>
                                <a:chOff x="4618443" y="26893"/>
                                <a:chExt cx="4747775" cy="5605221"/>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747775" cy="5605221"/>
                                  <a:chOff x="4618443" y="26893"/>
                                  <a:chExt cx="4747775" cy="5605221"/>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 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747775" cy="5605221"/>
                                    <a:chOff x="3729626" y="597024"/>
                                    <a:chExt cx="4747775" cy="5605221"/>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747775" cy="5605221"/>
                                      <a:chOff x="4675145" y="777136"/>
                                      <a:chExt cx="4747775" cy="5605221"/>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5183912" y="2659787"/>
                                        <a:ext cx="4239008" cy="3722570"/>
                                        <a:chOff x="3293621" y="2703757"/>
                                        <a:chExt cx="4239008" cy="3722570"/>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3293621" y="4815630"/>
                                              <a:ext cx="3980214" cy="1610697"/>
                                            </a:xfrm>
                                            <a:prstGeom prst="rect">
                                              <a:avLst/>
                                            </a:prstGeom>
                                            <a:solidFill>
                                              <a:schemeClr val="bg1"/>
                                            </a:solidFill>
                                            <a:ln w="6350">
                                              <a:solidFill>
                                                <a:schemeClr val="tx1"/>
                                              </a:solidFill>
                                            </a:ln>
                                          </p:spPr>
                                          <p:txBody>
                                            <a:bodyPr wrap="square" rtlCol="0">
                                              <a:spAutoFit/>
                                            </a:bodyPr>
                                            <a:lstStyle/>
                                            <a:p>
                                              <a14:m>
                                                <m:oMath xmlns:m="http://schemas.openxmlformats.org/officeDocument/2006/math">
                                                  <m:sSub>
                                                    <m:sSubPr>
                                                      <m:ctrlPr>
                                                        <a:rPr lang="de-DE" sz="1200" i="1" smtClean="0">
                                                          <a:latin typeface="Cambria Math" panose="02040503050406030204" pitchFamily="18" charset="0"/>
                                                        </a:rPr>
                                                      </m:ctrlPr>
                                                    </m:sSubPr>
                                                    <m:e>
                                                      <m:r>
                                                        <m:rPr>
                                                          <m:sty m:val="p"/>
                                                        </m:rPr>
                                                        <a:rPr lang="de-DE" sz="1200" b="0" i="0" smtClean="0">
                                                          <a:latin typeface="Cambria Math" panose="02040503050406030204" pitchFamily="18" charset="0"/>
                                                        </a:rPr>
                                                        <m:t>Z</m:t>
                                                      </m:r>
                                                    </m:e>
                                                    <m:sub>
                                                      <m:r>
                                                        <m:rPr>
                                                          <m:sty m:val="p"/>
                                                        </m:rPr>
                                                        <a:rPr lang="de-DE" sz="1200" b="0" i="0" smtClean="0">
                                                          <a:latin typeface="Cambria Math" panose="02040503050406030204" pitchFamily="18" charset="0"/>
                                                        </a:rPr>
                                                        <m:t>t</m:t>
                                                      </m:r>
                                                      <m:r>
                                                        <a:rPr lang="de-DE" sz="1200">
                                                          <a:latin typeface="Cambria Math" panose="02040503050406030204" pitchFamily="18" charset="0"/>
                                                        </a:rPr>
                                                        <m:t>,1:</m:t>
                                                      </m:r>
                                                      <m:r>
                                                        <a:rPr lang="de-DE" sz="1200">
                                                          <a:latin typeface="Cambria Math" panose="02040503050406030204" pitchFamily="18" charset="0"/>
                                                        </a:rPr>
                                                        <m:t>𝑚</m:t>
                                                      </m:r>
                                                    </m:sub>
                                                  </m:sSub>
                                                </m:oMath>
                                              </a14:m>
                                              <a:r>
                                                <a:rPr lang="de-DE" sz="1200" b="0" dirty="0"/>
                                                <a:t>	</a:t>
                                              </a:r>
                                              <a:r>
                                                <a:rPr lang="de-DE" sz="1200" dirty="0"/>
                                                <a:t> </a:t>
                                              </a:r>
                                              <a14:m>
                                                <m:oMath xmlns:m="http://schemas.openxmlformats.org/officeDocument/2006/math">
                                                  <m:r>
                                                    <a:rPr lang="de-DE" sz="1200" i="1">
                                                      <a:latin typeface="Cambria Math" panose="02040503050406030204" pitchFamily="18" charset="0"/>
                                                    </a:rPr>
                                                    <m:t>−</m:t>
                                                  </m:r>
                                                  <m:r>
                                                    <a:rPr lang="de-DE" sz="1200" b="0" i="1" smtClean="0">
                                                      <a:latin typeface="Cambria Math" panose="02040503050406030204" pitchFamily="18" charset="0"/>
                                                    </a:rPr>
                                                    <m:t> </m:t>
                                                  </m:r>
                                                  <m:r>
                                                    <a:rPr lang="de-DE" sz="1200" i="1">
                                                      <a:latin typeface="Cambria Math" panose="02040503050406030204" pitchFamily="18" charset="0"/>
                                                    </a:rPr>
                                                    <m:t>𝑆𝑒𝑛𝑠𝑜𝑟</m:t>
                                                  </m:r>
                                                  <m:r>
                                                    <a:rPr lang="de-DE" sz="1200" b="0" i="1" smtClean="0">
                                                      <a:latin typeface="Cambria Math" panose="02040503050406030204" pitchFamily="18" charset="0"/>
                                                    </a:rPr>
                                                    <m:t> </m:t>
                                                  </m:r>
                                                  <m:r>
                                                    <a:rPr lang="de-DE" sz="1200" i="1">
                                                      <a:latin typeface="Cambria Math" panose="02040503050406030204" pitchFamily="18" charset="0"/>
                                                    </a:rPr>
                                                    <m:t>𝑜𝑏𝑗𝑒𝑐𝑡𝑠</m:t>
                                                  </m:r>
                                                  <m:r>
                                                    <a:rPr lang="de-DE" sz="1200" i="1">
                                                      <a:latin typeface="Cambria Math" panose="02040503050406030204" pitchFamily="18" charset="0"/>
                                                    </a:rPr>
                                                    <m:t> 1:</m:t>
                                                  </m:r>
                                                  <m:r>
                                                    <a:rPr lang="de-DE" sz="1200" i="1">
                                                      <a:latin typeface="Cambria Math" panose="02040503050406030204" pitchFamily="18" charset="0"/>
                                                    </a:rPr>
                                                    <m:t>𝑚</m:t>
                                                  </m:r>
                                                  <m:r>
                                                    <a:rPr lang="de-DE" sz="1200" i="1">
                                                      <a:latin typeface="Cambria Math" panose="02040503050406030204" pitchFamily="18" charset="0"/>
                                                    </a:rPr>
                                                    <m:t> </m:t>
                                                  </m:r>
                                                  <m:r>
                                                    <a:rPr lang="de-DE" sz="1200" i="1">
                                                      <a:latin typeface="Cambria Math" panose="02040503050406030204" pitchFamily="18" charset="0"/>
                                                    </a:rPr>
                                                    <m:t>𝑎𝑡</m:t>
                                                  </m:r>
                                                  <m:r>
                                                    <a:rPr lang="de-DE" sz="1200" i="1">
                                                      <a:latin typeface="Cambria Math" panose="02040503050406030204" pitchFamily="18" charset="0"/>
                                                    </a:rPr>
                                                    <m:t> </m:t>
                                                  </m:r>
                                                  <m:r>
                                                    <a:rPr lang="de-DE" sz="1200" i="1">
                                                      <a:latin typeface="Cambria Math" panose="02040503050406030204" pitchFamily="18" charset="0"/>
                                                    </a:rPr>
                                                    <m:t>𝑡𝑖𝑚𝑒𝑠𝑡𝑒𝑝</m:t>
                                                  </m:r>
                                                  <m:r>
                                                    <a:rPr lang="de-DE" sz="1200" i="1">
                                                      <a:latin typeface="Cambria Math" panose="02040503050406030204" pitchFamily="18" charset="0"/>
                                                    </a:rPr>
                                                    <m:t> </m:t>
                                                  </m:r>
                                                  <m:r>
                                                    <a:rPr lang="de-DE" sz="1200" i="1">
                                                      <a:latin typeface="Cambria Math" panose="02040503050406030204" pitchFamily="18" charset="0"/>
                                                    </a:rPr>
                                                    <m:t>𝑡</m:t>
                                                  </m:r>
                                                </m:oMath>
                                              </a14:m>
                                              <a:endParaRPr lang="de-DE" sz="1200" b="0" dirty="0"/>
                                            </a:p>
                                            <a:p>
                                              <a14:m>
                                                <m:oMath xmlns:m="http://schemas.openxmlformats.org/officeDocument/2006/math">
                                                  <m:sSub>
                                                    <m:sSubPr>
                                                      <m:ctrlPr>
                                                        <a:rPr lang="de-DE" sz="1200" i="1" dirty="0" smtClean="0">
                                                          <a:latin typeface="Cambria Math" panose="02040503050406030204" pitchFamily="18" charset="0"/>
                                                        </a:rPr>
                                                      </m:ctrlPr>
                                                    </m:sSubPr>
                                                    <m:e>
                                                      <m:r>
                                                        <a:rPr lang="de-DE" sz="1200" i="1" dirty="0">
                                                          <a:latin typeface="Cambria Math" panose="02040503050406030204" pitchFamily="18" charset="0"/>
                                                        </a:rPr>
                                                        <m:t>𝑋</m:t>
                                                      </m:r>
                                                    </m:e>
                                                    <m:sub>
                                                      <m:r>
                                                        <a:rPr lang="de-DE" sz="1200" b="0" i="1" dirty="0" smtClean="0">
                                                          <a:latin typeface="Cambria Math" panose="02040503050406030204" pitchFamily="18" charset="0"/>
                                                        </a:rPr>
                                                        <m:t>𝑡</m:t>
                                                      </m:r>
                                                      <m:r>
                                                        <a:rPr lang="de-DE" sz="1200" i="1" dirty="0">
                                                          <a:latin typeface="Cambria Math" panose="02040503050406030204" pitchFamily="18" charset="0"/>
                                                        </a:rPr>
                                                        <m:t>,1:</m:t>
                                                      </m:r>
                                                      <m:r>
                                                        <a:rPr lang="de-DE" sz="1200" b="0" i="1" dirty="0" smtClean="0">
                                                          <a:latin typeface="Cambria Math" panose="02040503050406030204" pitchFamily="18" charset="0"/>
                                                        </a:rPr>
                                                        <m:t>𝑛</m:t>
                                                      </m:r>
                                                      <m:r>
                                                        <a:rPr lang="de-DE" sz="1200" b="0" i="1" dirty="0" smtClean="0">
                                                          <a:latin typeface="Cambria Math" panose="02040503050406030204" pitchFamily="18" charset="0"/>
                                                        </a:rPr>
                                                        <m:t> </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a:rPr lang="de-DE" sz="1200" i="1" dirty="0">
                                                      <a:latin typeface="Cambria Math" panose="02040503050406030204" pitchFamily="18" charset="0"/>
                                                    </a:rPr>
                                                    <m:t>𝑁𝑒𝑡𝑤𝑜𝑟𝑘</m:t>
                                                  </m:r>
                                                  <m:r>
                                                    <a:rPr lang="de-DE" sz="1200" i="1" dirty="0">
                                                      <a:latin typeface="Cambria Math" panose="02040503050406030204" pitchFamily="18" charset="0"/>
                                                    </a:rPr>
                                                    <m:t> </m:t>
                                                  </m:r>
                                                  <m:r>
                                                    <a:rPr lang="de-DE" sz="1200" b="0" i="1" dirty="0" smtClean="0">
                                                      <a:latin typeface="Cambria Math" panose="02040503050406030204" pitchFamily="18" charset="0"/>
                                                    </a:rPr>
                                                    <m:t>𝑝</m:t>
                                                  </m:r>
                                                  <m:r>
                                                    <a:rPr lang="de-DE" sz="1200" i="1" dirty="0">
                                                      <a:latin typeface="Cambria Math" panose="02040503050406030204" pitchFamily="18" charset="0"/>
                                                    </a:rPr>
                                                    <m:t>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14:m>
                                                <m:oMath xmlns:m="http://schemas.openxmlformats.org/officeDocument/2006/math">
                                                  <m:sSub>
                                                    <m:sSubPr>
                                                      <m:ctrlPr>
                                                        <a:rPr lang="de-DE" sz="1200" i="1" dirty="0" smtClean="0">
                                                          <a:latin typeface="Cambria Math" panose="02040503050406030204" pitchFamily="18" charset="0"/>
                                                        </a:rPr>
                                                      </m:ctrlPr>
                                                    </m:sSubPr>
                                                    <m:e>
                                                      <m:r>
                                                        <a:rPr lang="de-DE" sz="1200" b="0" i="1" dirty="0" smtClean="0">
                                                          <a:latin typeface="Cambria Math" panose="02040503050406030204" pitchFamily="18" charset="0"/>
                                                        </a:rPr>
                                                        <m:t>𝐴</m:t>
                                                      </m:r>
                                                    </m:e>
                                                    <m:sub>
                                                      <m:r>
                                                        <a:rPr lang="de-DE" sz="1200" b="0" i="1" dirty="0" smtClean="0">
                                                          <a:latin typeface="Cambria Math" panose="02040503050406030204" pitchFamily="18" charset="0"/>
                                                        </a:rPr>
                                                        <m:t>𝑡</m:t>
                                                      </m:r>
                                                      <m:r>
                                                        <a:rPr lang="de-DE" sz="1200" b="0" i="1" dirty="0" smtClean="0">
                                                          <a:latin typeface="Cambria Math" panose="02040503050406030204" pitchFamily="18" charset="0"/>
                                                        </a:rPr>
                                                        <m:t>,1:</m:t>
                                                      </m:r>
                                                      <m:r>
                                                        <a:rPr lang="de-DE" sz="1200" b="0" i="1" dirty="0" smtClean="0">
                                                          <a:latin typeface="Cambria Math" panose="02040503050406030204" pitchFamily="18" charset="0"/>
                                                        </a:rPr>
                                                        <m:t>𝑚</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m:rPr>
                                                      <m:nor/>
                                                    </m:rPr>
                                                    <a:rPr lang="en-US" sz="1200" i="1" dirty="0">
                                                      <a:latin typeface="Cambria Math" panose="02040503050406030204" pitchFamily="18" charset="0"/>
                                                    </a:rPr>
                                                    <m:t>Assignment</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of</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sensor</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object</m:t>
                                                  </m:r>
                                                  <m:r>
                                                    <m:rPr>
                                                      <m:nor/>
                                                    </m:rPr>
                                                    <a:rPr lang="en-US" sz="1200" i="1" dirty="0">
                                                      <a:latin typeface="Cambria Math" panose="02040503050406030204" pitchFamily="18" charset="0"/>
                                                    </a:rPr>
                                                    <m:t> 1:</m:t>
                                                  </m:r>
                                                  <m:r>
                                                    <m:rPr>
                                                      <m:nor/>
                                                    </m:rPr>
                                                    <a:rPr lang="en-US" sz="1200" i="1" dirty="0">
                                                      <a:latin typeface="Cambria Math" panose="02040503050406030204" pitchFamily="18" charset="0"/>
                                                    </a:rPr>
                                                    <m:t>m</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to</m:t>
                                                  </m:r>
                                                </m:oMath>
                                              </a14:m>
                                              <a:endParaRPr lang="de-DE" sz="1200" b="0" i="1" dirty="0">
                                                <a:latin typeface="Cambria Math" panose="02040503050406030204" pitchFamily="18" charset="0"/>
                                              </a:endParaRPr>
                                            </a:p>
                                            <a:p>
                                              <a:r>
                                                <a:rPr lang="de-DE" sz="1200" dirty="0"/>
                                                <a:t>	</a:t>
                                              </a:r>
                                              <a:r>
                                                <a:rPr lang="en-US" sz="1200" dirty="0"/>
                                                <a:t> </a:t>
                                              </a:r>
                                              <a14:m>
                                                <m:oMath xmlns:m="http://schemas.openxmlformats.org/officeDocument/2006/math">
                                                  <m:r>
                                                    <a:rPr lang="de-DE" sz="1200" b="0" i="0" dirty="0" smtClean="0">
                                                      <a:latin typeface="Cambria Math" panose="02040503050406030204" pitchFamily="18" charset="0"/>
                                                    </a:rPr>
                                                    <m:t>    </m:t>
                                                  </m:r>
                                                  <m:r>
                                                    <a:rPr lang="de-DE" sz="1200" b="0" i="1" dirty="0" smtClean="0">
                                                      <a:latin typeface="Cambria Math" panose="02040503050406030204" pitchFamily="18" charset="0"/>
                                                    </a:rPr>
                                                    <m:t>𝑛</m:t>
                                                  </m:r>
                                                  <m:r>
                                                    <a:rPr lang="de-DE" sz="1200" i="1" dirty="0">
                                                      <a:latin typeface="Cambria Math" panose="02040503050406030204" pitchFamily="18" charset="0"/>
                                                    </a:rPr>
                                                    <m:t>𝑒𝑡𝑤𝑜𝑟𝑘</m:t>
                                                  </m:r>
                                                  <m:r>
                                                    <a:rPr lang="de-DE" sz="1200" i="1" dirty="0">
                                                      <a:latin typeface="Cambria Math" panose="02040503050406030204" pitchFamily="18" charset="0"/>
                                                    </a:rPr>
                                                    <m:t> </m:t>
                                                  </m:r>
                                                  <m:r>
                                                    <a:rPr lang="de-DE" sz="1200" b="0" i="1" dirty="0" smtClean="0">
                                                      <a:latin typeface="Cambria Math" panose="02040503050406030204" pitchFamily="18" charset="0"/>
                                                    </a:rPr>
                                                    <m:t>𝑝</m:t>
                                                  </m:r>
                                                  <m:r>
                                                    <a:rPr lang="de-DE" sz="1200" i="1" dirty="0">
                                                      <a:latin typeface="Cambria Math" panose="02040503050406030204" pitchFamily="18" charset="0"/>
                                                    </a:rPr>
                                                    <m:t>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r>
                                                    <a:rPr lang="de-DE" sz="1200" i="1" dirty="0">
                                                      <a:latin typeface="Cambria Math" panose="02040503050406030204" pitchFamily="18" charset="0"/>
                                                    </a:rPr>
                                                    <m:t> </m:t>
                                                  </m:r>
                                                </m:oMath>
                                              </a14:m>
                                              <a:r>
                                                <a:rPr lang="de-DE" sz="1200" dirty="0"/>
                                                <a:t>	</a:t>
                                              </a:r>
                                              <a:endParaRPr lang="en-US" sz="1200" i="1" dirty="0">
                                                <a:latin typeface="Cambria Math" panose="02040503050406030204" pitchFamily="18" charset="0"/>
                                              </a:endParaRPr>
                                            </a:p>
                                            <a:p>
                                              <a14:m>
                                                <m:oMath xmlns:m="http://schemas.openxmlformats.org/officeDocument/2006/math">
                                                  <m:sSub>
                                                    <m:sSubPr>
                                                      <m:ctrlPr>
                                                        <a:rPr lang="de-DE" sz="1200" i="1" dirty="0">
                                                          <a:latin typeface="Cambria Math" panose="02040503050406030204" pitchFamily="18" charset="0"/>
                                                        </a:rPr>
                                                      </m:ctrlPr>
                                                    </m:sSubPr>
                                                    <m:e>
                                                      <m:sSup>
                                                        <m:sSupPr>
                                                          <m:ctrlPr>
                                                            <a:rPr lang="de-DE" sz="1200" i="1" dirty="0">
                                                              <a:latin typeface="Cambria Math" panose="02040503050406030204" pitchFamily="18" charset="0"/>
                                                            </a:rPr>
                                                          </m:ctrlPr>
                                                        </m:sSupPr>
                                                        <m:e>
                                                          <m:r>
                                                            <a:rPr lang="de-DE" sz="1200" i="1" dirty="0">
                                                              <a:latin typeface="Cambria Math" panose="02040503050406030204" pitchFamily="18" charset="0"/>
                                                            </a:rPr>
                                                            <m:t>𝑇</m:t>
                                                          </m:r>
                                                        </m:e>
                                                        <m:sup>
                                                          <m:r>
                                                            <a:rPr lang="de-DE" sz="1200" i="1" dirty="0">
                                                              <a:latin typeface="Cambria Math" panose="02040503050406030204" pitchFamily="18" charset="0"/>
                                                            </a:rPr>
                                                            <m:t>𝑢</m:t>
                                                          </m:r>
                                                        </m:sup>
                                                      </m:sSup>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𝑈𝑝𝑑𝑎𝑡𝑒𝑑</m:t>
                                                  </m:r>
                                                  <m:r>
                                                    <a:rPr lang="de-DE" sz="1200" i="1" dirty="0">
                                                      <a:latin typeface="Cambria Math" panose="02040503050406030204" pitchFamily="18" charset="0"/>
                                                    </a:rPr>
                                                    <m:t> </m:t>
                                                  </m:r>
                                                  <m:r>
                                                    <a:rPr lang="de-DE" sz="1200" b="0" i="1" dirty="0" smtClean="0">
                                                      <a:latin typeface="Cambria Math" panose="02040503050406030204" pitchFamily="18" charset="0"/>
                                                    </a:rPr>
                                                    <m:t>𝑡</m:t>
                                                  </m:r>
                                                  <m:r>
                                                    <a:rPr lang="de-DE" sz="1200" i="1" dirty="0">
                                                      <a:latin typeface="Cambria Math" panose="02040503050406030204" pitchFamily="18" charset="0"/>
                                                    </a:rPr>
                                                    <m:t>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dirty="0"/>
                                            </a:p>
                                            <a:p>
                                              <a14:m>
                                                <m:oMath xmlns:m="http://schemas.openxmlformats.org/officeDocument/2006/math">
                                                  <m:sSub>
                                                    <m:sSubPr>
                                                      <m:ctrlPr>
                                                        <a:rPr lang="de-DE" sz="1200" i="1" dirty="0">
                                                          <a:latin typeface="Cambria Math" panose="02040503050406030204" pitchFamily="18" charset="0"/>
                                                        </a:rPr>
                                                      </m:ctrlPr>
                                                    </m:sSubPr>
                                                    <m:e>
                                                      <m:sSup>
                                                        <m:sSupPr>
                                                          <m:ctrlPr>
                                                            <a:rPr lang="de-DE" sz="1200" i="1" dirty="0">
                                                              <a:latin typeface="Cambria Math" panose="02040503050406030204" pitchFamily="18" charset="0"/>
                                                            </a:rPr>
                                                          </m:ctrlPr>
                                                        </m:sSupPr>
                                                        <m:e>
                                                          <m:r>
                                                            <a:rPr lang="de-DE" sz="1200" i="1" dirty="0">
                                                              <a:latin typeface="Cambria Math" panose="02040503050406030204" pitchFamily="18" charset="0"/>
                                                            </a:rPr>
                                                            <m:t>𝑇</m:t>
                                                          </m:r>
                                                        </m:e>
                                                        <m:sup>
                                                          <m:r>
                                                            <a:rPr lang="de-DE" sz="1200" b="0" i="1" dirty="0" smtClean="0">
                                                              <a:latin typeface="Cambria Math" panose="02040503050406030204" pitchFamily="18" charset="0"/>
                                                            </a:rPr>
                                                            <m:t>𝑐</m:t>
                                                          </m:r>
                                                        </m:sup>
                                                      </m:sSup>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en-US" sz="120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𝐶𝑜𝑛𝑓𝑖𝑟𝑚𝑒𝑑</m:t>
                                                  </m:r>
                                                  <m:r>
                                                    <a:rPr lang="de-DE" sz="1200" i="1" dirty="0">
                                                      <a:latin typeface="Cambria Math" panose="02040503050406030204" pitchFamily="18" charset="0"/>
                                                    </a:rPr>
                                                    <m:t> </m:t>
                                                  </m:r>
                                                  <m:r>
                                                    <a:rPr lang="de-DE" sz="1200" b="0" i="1" dirty="0" smtClean="0">
                                                      <a:latin typeface="Cambria Math" panose="02040503050406030204" pitchFamily="18" charset="0"/>
                                                    </a:rPr>
                                                    <m:t>𝑡</m:t>
                                                  </m:r>
                                                  <m:r>
                                                    <a:rPr lang="de-DE" sz="1200" i="1" dirty="0">
                                                      <a:latin typeface="Cambria Math" panose="02040503050406030204" pitchFamily="18" charset="0"/>
                                                    </a:rPr>
                                                    <m:t>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sz="1200" b="0" i="1" dirty="0" smtClean="0">
                                                        <a:latin typeface="Cambria Math" panose="02040503050406030204" pitchFamily="18" charset="0"/>
                                                      </a:rPr>
                                                      <m:t>𝑛</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h</m:t>
                                                    </m:r>
                                                    <m:r>
                                                      <m:rPr>
                                                        <m:nor/>
                                                      </m:rPr>
                                                      <a:rPr lang="en-US" sz="1200" i="1" dirty="0">
                                                        <a:latin typeface="Cambria Math" panose="02040503050406030204" pitchFamily="18" charset="0"/>
                                                      </a:rPr>
                                                      <m:t>idden</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state</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vectors</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for</m:t>
                                                    </m:r>
                                                    <m:r>
                                                      <m:rPr>
                                                        <m:nor/>
                                                      </m:rPr>
                                                      <a:rPr lang="en-US" sz="1200" i="1" dirty="0">
                                                        <a:latin typeface="Cambria Math" panose="02040503050406030204" pitchFamily="18" charset="0"/>
                                                      </a:rPr>
                                                      <m:t>  </m:t>
                                                    </m:r>
                                                    <m:r>
                                                      <a:rPr lang="de-DE" sz="1200" i="1" dirty="0">
                                                        <a:latin typeface="Cambria Math" panose="02040503050406030204" pitchFamily="18" charset="0"/>
                                                      </a:rPr>
                                                      <m:t>𝑛</m:t>
                                                    </m:r>
                                                    <m:r>
                                                      <a:rPr lang="de-DE" sz="1200" i="1" dirty="0">
                                                        <a:latin typeface="Cambria Math" panose="02040503050406030204" pitchFamily="18" charset="0"/>
                                                      </a:rPr>
                                                      <m:t> </m:t>
                                                    </m:r>
                                                    <m:r>
                                                      <m:rPr>
                                                        <m:nor/>
                                                      </m:rPr>
                                                      <a:rPr lang="en-US" sz="1200" i="1" dirty="0">
                                                        <a:latin typeface="Cambria Math" panose="02040503050406030204" pitchFamily="18" charset="0"/>
                                                      </a:rPr>
                                                      <m:t>confirmed</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tracks</m:t>
                                                    </m:r>
                                                    <m:r>
                                                      <m:rPr>
                                                        <m:nor/>
                                                      </m:rPr>
                                                      <a:rPr lang="de-DE" sz="1200" b="0" i="1" dirty="0" smtClean="0">
                                                        <a:latin typeface="Cambria Math" panose="02040503050406030204" pitchFamily="18" charset="0"/>
                                                      </a:rPr>
                                                      <m:t> </m:t>
                                                    </m:r>
                                                  </m:oMath>
                                                </m:oMathPara>
                                              </a14:m>
                                              <a:endParaRPr lang="en-US" sz="1200"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3293621" y="4815630"/>
                                              <a:ext cx="3980214" cy="161069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sSup>
                                                          <m:sSupPr>
                                                            <m:ctrlPr>
                                                              <a:rPr lang="de-DE" i="1" dirty="0">
                                                                <a:latin typeface="Cambria Math" panose="02040503050406030204" pitchFamily="18" charset="0"/>
                                                              </a:rPr>
                                                            </m:ctrlPr>
                                                          </m:sSupPr>
                                                          <m:e>
                                                            <m:r>
                                                              <a:rPr lang="de-DE" i="1" dirty="0">
                                                                <a:latin typeface="Cambria Math" panose="02040503050406030204" pitchFamily="18" charset="0"/>
                                                              </a:rPr>
                                                              <m:t>𝑇</m:t>
                                                            </m:r>
                                                          </m:e>
                                                          <m:sup>
                                                            <m:r>
                                                              <a:rPr lang="de-DE" i="1" dirty="0">
                                                                <a:latin typeface="Cambria Math" panose="02040503050406030204" pitchFamily="18" charset="0"/>
                                                              </a:rPr>
                                                              <m:t>𝑐</m:t>
                                                            </m:r>
                                                          </m:sup>
                                                        </m:sSup>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8000"/>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r>
                                                    <m:rPr>
                                                      <m:sty m:val="p"/>
                                                    </m:rPr>
                                                    <a:rPr lang="de-DE" sz="1200" b="0" i="0" kern="1200" dirty="0" smtClean="0">
                                                      <a:solidFill>
                                                        <a:prstClr val="white"/>
                                                      </a:solidFill>
                                                      <a:latin typeface="Cambria Math" panose="02040503050406030204" pitchFamily="18" charset="0"/>
                                                    </a:rPr>
                                                    <m:t>h</m:t>
                                                  </m:r>
                                                </m:oMath>
                                              </a14:m>
                                              <a:r>
                                                <a:rPr lang="en-US" sz="1200" kern="1200" dirty="0">
                                                  <a:solidFill>
                                                    <a:prstClr val="white"/>
                                                  </a:solidFill>
                                                  <a:latin typeface="Daimler CS" pitchFamily="2" charset="0"/>
                                                </a:rPr>
                                                <a:t>idden 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560523" y="70529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smtClean="0">
                                                            <a:latin typeface="Cambria Math" panose="02040503050406030204" pitchFamily="18" charset="0"/>
                                                          </a:rPr>
                                                        </m:ctrlPr>
                                                      </m:sSupPr>
                                                      <m:e>
                                                        <m:r>
                                                          <a:rPr lang="de-DE" i="1" dirty="0">
                                                            <a:latin typeface="Cambria Math" panose="02040503050406030204" pitchFamily="18" charset="0"/>
                                                          </a:rPr>
                                                          <m:t>𝑇</m:t>
                                                        </m:r>
                                                      </m:e>
                                                      <m:sup>
                                                        <m:r>
                                                          <a:rPr lang="de-DE" i="1" dirty="0">
                                                            <a:latin typeface="Cambria Math" panose="02040503050406030204" pitchFamily="18" charset="0"/>
                                                          </a:rPr>
                                                          <m:t>𝑐</m:t>
                                                        </m:r>
                                                      </m:sup>
                                                    </m:sSup>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560523" y="705296"/>
                                          <a:ext cx="301768" cy="317203"/>
                                        </a:xfrm>
                                        <a:prstGeom prst="rect">
                                          <a:avLst/>
                                        </a:prstGeom>
                                        <a:blipFill>
                                          <a:blip r:embed="rId8"/>
                                          <a:stretch>
                                            <a:fillRect r="-98000"/>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p:cNvCxnSpPr>
                          <p:nvPr/>
                        </p:nvCxnSpPr>
                        <p:spPr>
                          <a:xfrm rot="16200000" flipV="1">
                            <a:off x="752254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2"/>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smtClean="0">
                                            <a:latin typeface="Cambria Math" panose="02040503050406030204" pitchFamily="18" charset="0"/>
                                          </a:rPr>
                                        </m:ctrlPr>
                                      </m:sSupPr>
                                      <m:e>
                                        <m:r>
                                          <a:rPr lang="de-DE" i="1" dirty="0">
                                            <a:latin typeface="Cambria Math" panose="02040503050406030204" pitchFamily="18" charset="0"/>
                                          </a:rPr>
                                          <m:t>𝑇</m:t>
                                        </m:r>
                                      </m:e>
                                      <m:sup>
                                        <m:r>
                                          <a:rPr lang="de-DE" b="0" i="1" dirty="0" smtClean="0">
                                            <a:latin typeface="Cambria Math" panose="02040503050406030204" pitchFamily="18" charset="0"/>
                                          </a:rPr>
                                          <m:t>𝑢</m:t>
                                        </m:r>
                                      </m:sup>
                                    </m:sSup>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3"/>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Confirmation</a:t>
                  </a:r>
                  <a:endParaRPr lang="de-DE" sz="16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6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98" name="Gruppieren 197">
            <a:extLst>
              <a:ext uri="{FF2B5EF4-FFF2-40B4-BE49-F238E27FC236}">
                <a16:creationId xmlns:a16="http://schemas.microsoft.com/office/drawing/2014/main" id="{414F6250-4B0B-93E9-3530-0CDC1AF36E53}"/>
              </a:ext>
            </a:extLst>
          </p:cNvPr>
          <p:cNvGrpSpPr/>
          <p:nvPr/>
        </p:nvGrpSpPr>
        <p:grpSpPr>
          <a:xfrm>
            <a:off x="667760" y="408890"/>
            <a:ext cx="4384398" cy="4583171"/>
            <a:chOff x="1463952" y="170065"/>
            <a:chExt cx="4384398" cy="4583171"/>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170065"/>
              <a:ext cx="4384398" cy="4583171"/>
              <a:chOff x="3464202" y="23082"/>
              <a:chExt cx="4384398" cy="4583171"/>
            </a:xfrm>
          </p:grpSpPr>
          <p:sp>
            <p:nvSpPr>
              <p:cNvPr id="19" name="Rechteck 18">
                <a:extLst>
                  <a:ext uri="{FF2B5EF4-FFF2-40B4-BE49-F238E27FC236}">
                    <a16:creationId xmlns:a16="http://schemas.microsoft.com/office/drawing/2014/main" id="{EECCDEF0-5E45-804D-745D-F949B80BEC5E}"/>
                  </a:ext>
                </a:extLst>
              </p:cNvPr>
              <p:cNvSpPr/>
              <p:nvPr/>
            </p:nvSpPr>
            <p:spPr>
              <a:xfrm>
                <a:off x="3464202" y="23082"/>
                <a:ext cx="4384398" cy="458317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100"/>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79592" y="38323"/>
                <a:ext cx="4369008" cy="4567930"/>
                <a:chOff x="3498642" y="215134"/>
                <a:chExt cx="4369008" cy="4567930"/>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215134"/>
                  <a:ext cx="3938865" cy="4567930"/>
                  <a:chOff x="1767476" y="2026534"/>
                  <a:chExt cx="3938865" cy="4567930"/>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335669"/>
                    <a:chOff x="1767476" y="2258795"/>
                    <a:chExt cx="3938865" cy="4335669"/>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32854"/>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2653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7274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115365"/>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00281"/>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46142"/>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grpSp>
        <p:nvGrpSpPr>
          <p:cNvPr id="1177" name="Gruppieren 1176">
            <a:extLst>
              <a:ext uri="{FF2B5EF4-FFF2-40B4-BE49-F238E27FC236}">
                <a16:creationId xmlns:a16="http://schemas.microsoft.com/office/drawing/2014/main" id="{5E90C157-B9F6-DB7E-ED63-5A086641F5B5}"/>
              </a:ext>
            </a:extLst>
          </p:cNvPr>
          <p:cNvGrpSpPr/>
          <p:nvPr/>
        </p:nvGrpSpPr>
        <p:grpSpPr>
          <a:xfrm>
            <a:off x="1935717" y="967904"/>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69661"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93038437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1557526" y="1030550"/>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5799066" y="1083881"/>
                  <a:ext cx="1541822"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State vector with 5 states 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5751871" y="3958057"/>
                  <a:ext cx="1589018"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State vector with 5 state predictions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a:latin typeface="Cambria Math" panose="02040503050406030204" pitchFamily="18" charset="0"/>
                                    </a:rPr>
                                  </m:ctrlPr>
                                </m:sSupPr>
                                <m:e>
                                  <m:r>
                                    <a:rPr lang="de-DE" i="1" dirty="0">
                                      <a:latin typeface="Cambria Math" panose="02040503050406030204" pitchFamily="18" charset="0"/>
                                    </a:rPr>
                                    <m:t>𝑇</m:t>
                                  </m:r>
                                </m:e>
                                <m:sup>
                                  <m:r>
                                    <a:rPr lang="de-DE" b="0" i="1" dirty="0" smtClean="0">
                                      <a:latin typeface="Cambria Math" panose="02040503050406030204" pitchFamily="18" charset="0"/>
                                    </a:rPr>
                                    <m:t>𝑐</m:t>
                                  </m:r>
                                </m:sup>
                              </m:sSup>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8000"/>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5863</Words>
  <Application>Microsoft Office PowerPoint</Application>
  <PresentationFormat>Widescreen</PresentationFormat>
  <Paragraphs>1088</Paragraphs>
  <Slides>49</Slides>
  <Notes>41</Notes>
  <HiddenSlides>13</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60" baseType="lpstr">
      <vt:lpstr>Arial</vt:lpstr>
      <vt:lpstr>Calibri</vt:lpstr>
      <vt:lpstr>Cambria Math</vt:lpstr>
      <vt:lpstr>Daimler CS</vt:lpstr>
      <vt:lpstr>Lucida Grande</vt:lpstr>
      <vt:lpstr>Menlo</vt:lpstr>
      <vt:lpstr>Söhne</vt:lpstr>
      <vt:lpstr>Wingdings</vt:lpstr>
      <vt:lpstr>TTS Theme 2022 - Light</vt:lpstr>
      <vt:lpstr>think-cell Slide</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 Presentation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434</cp:revision>
  <dcterms:created xsi:type="dcterms:W3CDTF">2022-02-05T01:08:08Z</dcterms:created>
  <dcterms:modified xsi:type="dcterms:W3CDTF">2024-11-07T16:15:04Z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